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0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7" userDrawn="1">
          <p15:clr>
            <a:srgbClr val="A4A3A4"/>
          </p15:clr>
        </p15:guide>
        <p15:guide id="2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C222"/>
    <a:srgbClr val="75B44C"/>
    <a:srgbClr val="41719C"/>
    <a:srgbClr val="7F991A"/>
    <a:srgbClr val="FFFFFF"/>
    <a:srgbClr val="24242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4" y="-144"/>
      </p:cViewPr>
      <p:guideLst>
        <p:guide orient="horz" pos="1017"/>
        <p:guide pos="6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1E58-5B12-46E5-B0BB-057F2CCD78AB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5426-7497-471B-86A8-CBB09ABA0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4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55426-7497-471B-86A8-CBB09ABA04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4426947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Enter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5631871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Enter Author</a:t>
            </a:r>
          </a:p>
        </p:txBody>
      </p:sp>
      <p:pic>
        <p:nvPicPr>
          <p:cNvPr id="13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521997" y="487097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471260" y="60862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0530" y="608623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3633" y="5227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1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06392" y="3716456"/>
            <a:ext cx="10979214" cy="1016003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B2C22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Many thanks!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830" y="4842500"/>
            <a:ext cx="11754338" cy="7508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u="none" strike="noStrike" baseline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Questions welcome :)</a:t>
            </a:r>
          </a:p>
        </p:txBody>
      </p:sp>
      <p:pic>
        <p:nvPicPr>
          <p:cNvPr id="8" name="Picture 2" descr="https://lh5.googleusercontent.com/8E6KMIUMyZN1Xr0Sck3jjSz5HqiYIdg0eByFR1uTwKANbSwzwawIFmSV05Kf7uN92YRQjEr5YjvRvRSjJ6fdmjDrORCshS9jwQGecLVkUXa4DMUfHxifbjgJW4A_J5Cq0UeMfdFu1n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48056"/>
          <a:stretch/>
        </p:blipFill>
        <p:spPr bwMode="auto">
          <a:xfrm>
            <a:off x="1419745" y="0"/>
            <a:ext cx="9352509" cy="34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701239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3490762" cy="3438995"/>
          </a:xfrm>
          <a:prstGeom prst="rect">
            <a:avLst/>
          </a:prstGeom>
          <a:gradFill flip="none" rotWithShape="1">
            <a:gsLst>
              <a:gs pos="0">
                <a:srgbClr val="242424">
                  <a:alpha val="0"/>
                </a:srgbClr>
              </a:gs>
              <a:gs pos="45000">
                <a:srgbClr val="242424"/>
              </a:gs>
              <a:gs pos="100000">
                <a:srgbClr val="2424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942897" y="371535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92557" y="55535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4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14108" y="46247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12147" y="4732459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20753" y="56176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021306" y="3684085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2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3171" y="36251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B2C22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US" sz="1800" b="0" dirty="0">
              <a:solidFill>
                <a:srgbClr val="B2C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6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7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97613"/>
            <a:ext cx="12192000" cy="560387"/>
          </a:xfrm>
          <a:prstGeom prst="rect">
            <a:avLst/>
          </a:prstGeom>
          <a:gradFill flip="none" rotWithShape="1">
            <a:gsLst>
              <a:gs pos="0">
                <a:srgbClr val="7F991A"/>
              </a:gs>
              <a:gs pos="28000">
                <a:srgbClr val="7F991A"/>
              </a:gs>
              <a:gs pos="100000">
                <a:srgbClr val="B2C22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10515600" cy="1114424"/>
          </a:xfrm>
        </p:spPr>
        <p:txBody>
          <a:bodyPr anchor="b">
            <a:normAutofit/>
          </a:bodyPr>
          <a:lstStyle>
            <a:lvl1pPr>
              <a:defRPr sz="3600" baseline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6238875" cy="4776788"/>
          </a:xfrm>
        </p:spPr>
        <p:txBody>
          <a:bodyPr/>
          <a:lstStyle>
            <a:lvl1pPr marL="285750" indent="-285750">
              <a:buSzPct val="120000"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10058400" cy="43497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CoreHard</a:t>
            </a:r>
            <a:r>
              <a:rPr lang="en-US" dirty="0" smtClean="0"/>
              <a:t>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52450" y="463550"/>
            <a:ext cx="114300" cy="650875"/>
          </a:xfrm>
          <a:prstGeom prst="rect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301412" y="6062827"/>
            <a:ext cx="509587" cy="509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6005" y="6062662"/>
            <a:ext cx="660400" cy="509916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943BF98-9694-442C-96CE-2A8F21D11B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296150" y="1400175"/>
            <a:ext cx="4057650" cy="4776788"/>
          </a:xfrm>
        </p:spPr>
        <p:txBody>
          <a:bodyPr/>
          <a:lstStyle>
            <a:lvl1pPr marL="0" indent="0">
              <a:buSzPct val="1200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>
              <a:buFont typeface="Roboto" panose="02000000000000000000" pitchFamily="2" charset="0"/>
              <a:buChar char="–"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64D27-DFE4-4AFF-89A8-D8D876CA7E2A}" type="datetime1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CoreHard. Know You Hardware: CPU Memory Hierarchy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BF98-9694-442C-96CE-2A8F21D11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ander-titov-cp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alexander-titov-cp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 Your Hardware:</a:t>
            </a:r>
            <a:br>
              <a:rPr lang="en-US" dirty="0" smtClean="0"/>
            </a:br>
            <a:r>
              <a:rPr lang="en-US" dirty="0" smtClean="0"/>
              <a:t>CPU Memory Hierarchy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Titov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r="2862"/>
          <a:stretch/>
        </p:blipFill>
        <p:spPr>
          <a:xfrm>
            <a:off x="579636" y="1269342"/>
            <a:ext cx="10730789" cy="493209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45217">
            <a:off x="3793349" y="3239210"/>
            <a:ext cx="3984718" cy="84070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intuition</a:t>
            </a:r>
            <a:endPara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2990"/>
          <a:stretch/>
        </p:blipFill>
        <p:spPr>
          <a:xfrm>
            <a:off x="579636" y="1269342"/>
            <a:ext cx="10716723" cy="4932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Defining 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1385" y="1159291"/>
            <a:ext cx="65274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Intel(R) Xeon(R) Gold 6130 </a:t>
            </a:r>
            <a:r>
              <a:rPr lang="pt-BR" sz="1600" dirty="0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CPU, TDP 2.10GHz, Turbo 3.77Ghz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2685" y="1508664"/>
            <a:ext cx="801823" cy="3977736"/>
            <a:chOff x="3892685" y="1508664"/>
            <a:chExt cx="801823" cy="39777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290647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892685" y="1508667"/>
              <a:ext cx="8018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32 KB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240" y="1508664"/>
            <a:ext cx="718466" cy="3977736"/>
            <a:chOff x="6216240" y="1508664"/>
            <a:chExt cx="718466" cy="397773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575474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16240" y="1508667"/>
              <a:ext cx="71846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71223" y="1508664"/>
            <a:ext cx="848309" cy="3977736"/>
            <a:chOff x="8371223" y="1508664"/>
            <a:chExt cx="848309" cy="39777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798170" y="1508664"/>
              <a:ext cx="0" cy="3977736"/>
            </a:xfrm>
            <a:prstGeom prst="line">
              <a:avLst/>
            </a:prstGeom>
            <a:ln w="19050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71223" y="1508667"/>
              <a:ext cx="84830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22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M</a:t>
              </a:r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532492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L1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</a:t>
            </a:r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KB</a:t>
            </a:r>
            <a:endParaRPr lang="en-US" sz="20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0913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L2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1MB</a:t>
            </a:r>
            <a:endParaRPr lang="en-US" sz="20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02607" y="2495098"/>
            <a:ext cx="125707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L3 Cache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22MB</a:t>
            </a:r>
            <a:endParaRPr lang="en-US" sz="20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18788" y="2495098"/>
            <a:ext cx="1135246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Outside</a:t>
            </a:r>
          </a:p>
          <a:p>
            <a:pPr algn="ctr"/>
            <a:r>
              <a:rPr lang="en-US" sz="20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endParaRPr lang="en-US" sz="20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2240" y="3344522"/>
            <a:ext cx="14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430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128 B/cycle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3771" y="3344522"/>
            <a:ext cx="145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170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 B/cycle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992" y="3344522"/>
            <a:ext cx="122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 B/cycle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63852" y="3344522"/>
            <a:ext cx="129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 GB/s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B/cycle</a:t>
            </a:r>
          </a:p>
        </p:txBody>
      </p:sp>
    </p:spTree>
    <p:extLst>
      <p:ext uri="{BB962C8B-B14F-4D97-AF65-F5344CB8AC3E}">
        <p14:creationId xmlns:p14="http://schemas.microsoft.com/office/powerpoint/2010/main" val="280881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24" grpId="0"/>
      <p:bldP spid="25" grpId="0"/>
      <p:bldP spid="26" grpId="0"/>
      <p:bldP spid="27" grpId="0"/>
      <p:bldP spid="10" grpId="0"/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581087" y="2229049"/>
            <a:ext cx="691477" cy="3219450"/>
            <a:chOff x="1400908" y="2381250"/>
            <a:chExt cx="867087" cy="3219450"/>
          </a:xfrm>
        </p:grpSpPr>
        <p:sp>
          <p:nvSpPr>
            <p:cNvPr id="19" name="Rounded Rectangle 18"/>
            <p:cNvSpPr/>
            <p:nvPr/>
          </p:nvSpPr>
          <p:spPr>
            <a:xfrm>
              <a:off x="1400908" y="2381250"/>
              <a:ext cx="793652" cy="3219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2121125" y="4060906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169" y="1309933"/>
            <a:ext cx="8135671" cy="4363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Split large workload in parts that fit in the cache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58855" y="236640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8855" y="261408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58855" y="286177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8855" y="310946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8855" y="335714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8855" y="36048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58855" y="38525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58855" y="41002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58855" y="43478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58855" y="45955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58855" y="484326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58855" y="509095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67473" y="1909450"/>
            <a:ext cx="669192" cy="1221407"/>
            <a:chOff x="3867473" y="2061850"/>
            <a:chExt cx="816062" cy="1221407"/>
          </a:xfrm>
        </p:grpSpPr>
        <p:sp>
          <p:nvSpPr>
            <p:cNvPr id="29" name="Rounded Rectangle 28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54788" y="2026997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454788" y="2274683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454788" y="2522369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54788" y="2770055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67473" y="3228071"/>
            <a:ext cx="669192" cy="1221407"/>
            <a:chOff x="3867473" y="2061850"/>
            <a:chExt cx="816062" cy="1221407"/>
          </a:xfrm>
        </p:grpSpPr>
        <p:sp>
          <p:nvSpPr>
            <p:cNvPr id="66" name="Rounded Rectangle 65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3454788" y="33456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454788" y="35933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54788" y="38409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454788" y="4088676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3867473" y="4538485"/>
            <a:ext cx="669192" cy="1221407"/>
            <a:chOff x="3867473" y="2061850"/>
            <a:chExt cx="816062" cy="1221407"/>
          </a:xfrm>
        </p:grpSpPr>
        <p:sp>
          <p:nvSpPr>
            <p:cNvPr id="73" name="Rounded Rectangle 72"/>
            <p:cNvSpPr/>
            <p:nvPr/>
          </p:nvSpPr>
          <p:spPr>
            <a:xfrm>
              <a:off x="3867473" y="2061850"/>
              <a:ext cx="742627" cy="12214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4536665" y="2572430"/>
              <a:ext cx="146870" cy="126612"/>
            </a:xfrm>
            <a:prstGeom prst="triangle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454788" y="4656032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454788" y="4903718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3454788" y="5151404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454788" y="5399090"/>
            <a:ext cx="830943" cy="2250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06757" y="2223290"/>
            <a:ext cx="548253" cy="1282723"/>
            <a:chOff x="506757" y="2223290"/>
            <a:chExt cx="548253" cy="1282723"/>
          </a:xfrm>
        </p:grpSpPr>
        <p:sp>
          <p:nvSpPr>
            <p:cNvPr id="89" name="Left Brace 88"/>
            <p:cNvSpPr/>
            <p:nvPr/>
          </p:nvSpPr>
          <p:spPr>
            <a:xfrm>
              <a:off x="928010" y="2369429"/>
              <a:ext cx="127000" cy="973140"/>
            </a:xfrm>
            <a:prstGeom prst="leftBrace">
              <a:avLst>
                <a:gd name="adj1" fmla="val 3774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16200000">
              <a:off x="50061" y="2679986"/>
              <a:ext cx="12827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cache size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2567695" y="3546667"/>
            <a:ext cx="609600" cy="510580"/>
          </a:xfrm>
          <a:prstGeom prst="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2094" y="5593945"/>
            <a:ext cx="17844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Large workload</a:t>
            </a:r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83072" y="5832580"/>
            <a:ext cx="16674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Split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 workload</a:t>
            </a:r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7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9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65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1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7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7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3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8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89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9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95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1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4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0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07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3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1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19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2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25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6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34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800"/>
                            </p:stCondLst>
                            <p:childTnLst>
                              <p:par>
                                <p:cTn id="1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0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100"/>
                            </p:stCondLst>
                            <p:childTnLst>
                              <p:par>
                                <p:cTn id="14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46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4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400"/>
                            </p:stCondLst>
                            <p:childTnLst>
                              <p:par>
                                <p:cTn id="15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2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700"/>
                            </p:stCondLst>
                            <p:childTnLst>
                              <p:par>
                                <p:cTn id="15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58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64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6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300"/>
                            </p:stCondLst>
                            <p:childTnLst>
                              <p:par>
                                <p:cTn id="16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0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600"/>
                            </p:stCondLst>
                            <p:childTnLst>
                              <p:par>
                                <p:cTn id="174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76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7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900"/>
                            </p:stCondLst>
                            <p:childTnLst>
                              <p:par>
                                <p:cTn id="18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2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200"/>
                            </p:stCondLst>
                            <p:childTnLst>
                              <p:par>
                                <p:cTn id="18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88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8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0"/>
                            </p:stCondLst>
                            <p:childTnLst>
                              <p:par>
                                <p:cTn id="19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194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9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800"/>
                            </p:stCondLst>
                            <p:childTnLst>
                              <p:par>
                                <p:cTn id="19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06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07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400"/>
                            </p:stCondLst>
                            <p:childTnLst>
                              <p:par>
                                <p:cTn id="21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2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3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700"/>
                            </p:stCondLst>
                            <p:childTnLst>
                              <p:par>
                                <p:cTn id="21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18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19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24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25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300"/>
                            </p:stCondLst>
                            <p:childTnLst>
                              <p:par>
                                <p:cTn id="22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0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1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600"/>
                            </p:stCondLst>
                            <p:childTnLst>
                              <p:par>
                                <p:cTn id="23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36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7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900"/>
                            </p:stCondLst>
                            <p:childTnLst>
                              <p:par>
                                <p:cTn id="24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2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3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48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9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54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5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5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0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1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1100"/>
                            </p:stCondLst>
                            <p:childTnLst>
                              <p:par>
                                <p:cTn id="26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66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400"/>
                            </p:stCondLst>
                            <p:childTnLst>
                              <p:par>
                                <p:cTn id="27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27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0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"/>
                            </p:stCondLst>
                            <p:childTnLst>
                              <p:par>
                                <p:cTn id="3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0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"/>
                            </p:stCondLst>
                            <p:childTnLst>
                              <p:par>
                                <p:cTn id="3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1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1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2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2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700"/>
                            </p:stCondLst>
                            <p:childTnLst>
                              <p:par>
                                <p:cTn id="3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1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2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37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38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300"/>
                            </p:stCondLst>
                            <p:childTnLst>
                              <p:par>
                                <p:cTn id="34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3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44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600"/>
                            </p:stCondLst>
                            <p:childTnLst>
                              <p:par>
                                <p:cTn id="34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49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0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"/>
                            </p:stCondLst>
                            <p:childTnLst>
                              <p:par>
                                <p:cTn id="3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55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56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1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200"/>
                            </p:stCondLst>
                            <p:childTnLst>
                              <p:par>
                                <p:cTn id="35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1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2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500"/>
                            </p:stCondLst>
                            <p:childTnLst>
                              <p:par>
                                <p:cTn id="36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67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68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9" dur="1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800"/>
                            </p:stCondLst>
                            <p:childTnLst>
                              <p:par>
                                <p:cTn id="37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73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74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1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39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600"/>
                            </p:stCondLst>
                            <p:childTnLst>
                              <p:par>
                                <p:cTn id="4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0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0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900"/>
                            </p:stCondLst>
                            <p:childTnLst>
                              <p:par>
                                <p:cTn id="4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1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1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"/>
                            </p:stCondLst>
                            <p:childTnLst>
                              <p:par>
                                <p:cTn id="4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700"/>
                            </p:stCondLst>
                            <p:childTnLst>
                              <p:par>
                                <p:cTn id="420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2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3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000"/>
                            </p:stCondLst>
                            <p:childTnLst>
                              <p:par>
                                <p:cTn id="42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7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28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9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300"/>
                            </p:stCondLst>
                            <p:childTnLst>
                              <p:par>
                                <p:cTn id="43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3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34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5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00"/>
                            </p:stCondLst>
                            <p:childTnLst>
                              <p:par>
                                <p:cTn id="43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0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1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4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5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46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47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50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3200"/>
                            </p:stCondLst>
                            <p:childTnLst>
                              <p:par>
                                <p:cTn id="450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1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2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3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4" dur="1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500"/>
                            </p:stCondLst>
                            <p:childTnLst>
                              <p:par>
                                <p:cTn id="45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7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58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59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3800"/>
                            </p:stCondLst>
                            <p:childTnLst>
                              <p:par>
                                <p:cTn id="46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64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65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1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8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8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00"/>
                            </p:stCondLst>
                            <p:childTnLst>
                              <p:par>
                                <p:cTn id="4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49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9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00"/>
                            </p:stCondLst>
                            <p:childTnLst>
                              <p:par>
                                <p:cTn id="5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0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00"/>
                            </p:stCondLst>
                            <p:childTnLst>
                              <p:par>
                                <p:cTn id="5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2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3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14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5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000"/>
                            </p:stCondLst>
                            <p:childTnLst>
                              <p:par>
                                <p:cTn id="51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19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0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1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2300"/>
                            </p:stCondLst>
                            <p:childTnLst>
                              <p:par>
                                <p:cTn id="52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4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25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26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7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2600"/>
                            </p:stCondLst>
                            <p:childTnLst>
                              <p:par>
                                <p:cTn id="529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1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2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900"/>
                            </p:stCondLst>
                            <p:childTnLst>
                              <p:par>
                                <p:cTn id="535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6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37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38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9" dur="1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3200"/>
                            </p:stCondLst>
                            <p:childTnLst>
                              <p:par>
                                <p:cTn id="54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2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3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44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5" dur="1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3500"/>
                            </p:stCondLst>
                            <p:childTnLst>
                              <p:par>
                                <p:cTn id="54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8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49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0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1" dur="1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5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animClr clrSpc="rgb" dir="cw">
                                      <p:cBhvr>
                                        <p:cTn id="555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56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1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7" grpId="0"/>
      <p:bldP spid="91" grpId="0" animBg="1"/>
      <p:bldP spid="92" grpId="0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714376" y="1270205"/>
            <a:ext cx="7988300" cy="421584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Split large workload in parts that fit in the cache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b="4523"/>
          <a:stretch/>
        </p:blipFill>
        <p:spPr>
          <a:xfrm>
            <a:off x="5472524" y="2710943"/>
            <a:ext cx="6316003" cy="334695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6610350" y="3442665"/>
            <a:ext cx="3799742" cy="0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10410092" y="3351754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410092" y="5280211"/>
            <a:ext cx="168813" cy="1688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410093" y="5280211"/>
            <a:ext cx="168813" cy="168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0578905" y="3442665"/>
            <a:ext cx="433167" cy="1116"/>
          </a:xfrm>
          <a:prstGeom prst="line">
            <a:avLst/>
          </a:prstGeom>
          <a:ln w="19050">
            <a:solidFill>
              <a:srgbClr val="75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73592" y="3613814"/>
            <a:ext cx="0" cy="160023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75229" y="4103852"/>
            <a:ext cx="97334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30x</a:t>
            </a:r>
          </a:p>
          <a:p>
            <a:pPr algn="ctr"/>
            <a:r>
              <a:rPr lang="en-US" sz="1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speedup</a:t>
            </a:r>
            <a:endParaRPr lang="en-US" sz="1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82525" y="1669608"/>
            <a:ext cx="159297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prstClr val="black"/>
                </a:solidFill>
              </a:rPr>
              <a:t>Example</a:t>
            </a:r>
            <a:r>
              <a:rPr lang="en-US" sz="2800" dirty="0" smtClean="0">
                <a:solidFill>
                  <a:prstClr val="black"/>
                </a:solidFill>
              </a:rPr>
              <a:t>: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9011" y="2219304"/>
            <a:ext cx="4001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→ </a:t>
            </a:r>
            <a:r>
              <a:rPr lang="en-US" sz="2000" dirty="0" smtClean="0">
                <a:solidFill>
                  <a:prstClr val="black"/>
                </a:solidFill>
              </a:rPr>
              <a:t>4096 </a:t>
            </a:r>
            <a:r>
              <a:rPr lang="en-US" sz="2000" dirty="0">
                <a:solidFill>
                  <a:prstClr val="black"/>
                </a:solidFill>
              </a:rPr>
              <a:t>parts x </a:t>
            </a:r>
            <a:r>
              <a:rPr lang="en-US" sz="2000" dirty="0" smtClean="0">
                <a:solidFill>
                  <a:prstClr val="black"/>
                </a:solidFill>
              </a:rPr>
              <a:t>(16 </a:t>
            </a:r>
            <a:r>
              <a:rPr lang="en-US" sz="2000" dirty="0">
                <a:solidFill>
                  <a:prstClr val="black"/>
                </a:solidFill>
              </a:rPr>
              <a:t>KB x 1000 times)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91186" y="2182266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</a:rPr>
              <a:t>64 MB x 1000 times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599221" y="1223015"/>
            <a:ext cx="3110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→ </a:t>
            </a:r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 locality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06757" y="1909450"/>
            <a:ext cx="4243759" cy="4292462"/>
            <a:chOff x="506757" y="1909450"/>
            <a:chExt cx="4243759" cy="4292462"/>
          </a:xfrm>
        </p:grpSpPr>
        <p:grpSp>
          <p:nvGrpSpPr>
            <p:cNvPr id="89" name="Group 88"/>
            <p:cNvGrpSpPr/>
            <p:nvPr/>
          </p:nvGrpSpPr>
          <p:grpSpPr>
            <a:xfrm>
              <a:off x="1581087" y="2229049"/>
              <a:ext cx="691477" cy="3219450"/>
              <a:chOff x="1400908" y="2381250"/>
              <a:chExt cx="867087" cy="3219450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400908" y="2381250"/>
                <a:ext cx="793652" cy="321945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Isosceles Triangle 90"/>
              <p:cNvSpPr/>
              <p:nvPr/>
            </p:nvSpPr>
            <p:spPr>
              <a:xfrm>
                <a:off x="2121125" y="4060906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ounded Rectangle 91"/>
            <p:cNvSpPr/>
            <p:nvPr/>
          </p:nvSpPr>
          <p:spPr>
            <a:xfrm>
              <a:off x="1158855" y="236640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1158855" y="261408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158855" y="286177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158855" y="310946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158855" y="335714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158855" y="36048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1158855" y="38525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158855" y="41002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158855" y="43478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158855" y="45955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1158855" y="484326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158855" y="509095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867473" y="1909450"/>
              <a:ext cx="669192" cy="1221407"/>
              <a:chOff x="3867473" y="2061850"/>
              <a:chExt cx="816062" cy="1221407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ounded Rectangle 106"/>
            <p:cNvSpPr/>
            <p:nvPr/>
          </p:nvSpPr>
          <p:spPr>
            <a:xfrm>
              <a:off x="3454788" y="2026997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3454788" y="2274683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454788" y="2522369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454788" y="2770055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3867473" y="3228071"/>
              <a:ext cx="669192" cy="1221407"/>
              <a:chOff x="3867473" y="2061850"/>
              <a:chExt cx="816062" cy="1221407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Rounded Rectangle 113"/>
            <p:cNvSpPr/>
            <p:nvPr/>
          </p:nvSpPr>
          <p:spPr>
            <a:xfrm>
              <a:off x="3454788" y="33456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3454788" y="35933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3454788" y="38409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3454788" y="4088676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3867473" y="4538485"/>
              <a:ext cx="669192" cy="1221407"/>
              <a:chOff x="3867473" y="2061850"/>
              <a:chExt cx="816062" cy="1221407"/>
            </a:xfrm>
          </p:grpSpPr>
          <p:sp>
            <p:nvSpPr>
              <p:cNvPr id="119" name="Rounded Rectangle 118"/>
              <p:cNvSpPr/>
              <p:nvPr/>
            </p:nvSpPr>
            <p:spPr>
              <a:xfrm>
                <a:off x="3867473" y="2061850"/>
                <a:ext cx="742627" cy="122140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Isosceles Triangle 119"/>
              <p:cNvSpPr/>
              <p:nvPr/>
            </p:nvSpPr>
            <p:spPr>
              <a:xfrm>
                <a:off x="4536665" y="2572430"/>
                <a:ext cx="146870" cy="126612"/>
              </a:xfrm>
              <a:prstGeom prst="triangle">
                <a:avLst/>
              </a:prstGeom>
              <a:solidFill>
                <a:srgbClr val="4171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Rounded Rectangle 120"/>
            <p:cNvSpPr/>
            <p:nvPr/>
          </p:nvSpPr>
          <p:spPr>
            <a:xfrm>
              <a:off x="3454788" y="4656032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3454788" y="4903718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3454788" y="5151404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3454788" y="5399090"/>
              <a:ext cx="830943" cy="2250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06757" y="2223290"/>
              <a:ext cx="548253" cy="1282723"/>
              <a:chOff x="506757" y="2223290"/>
              <a:chExt cx="548253" cy="1282723"/>
            </a:xfrm>
          </p:grpSpPr>
          <p:sp>
            <p:nvSpPr>
              <p:cNvPr id="126" name="Left Brace 125"/>
              <p:cNvSpPr/>
              <p:nvPr/>
            </p:nvSpPr>
            <p:spPr>
              <a:xfrm>
                <a:off x="928010" y="2369429"/>
                <a:ext cx="127000" cy="973140"/>
              </a:xfrm>
              <a:prstGeom prst="leftBrace">
                <a:avLst>
                  <a:gd name="adj1" fmla="val 37745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16200000">
                <a:off x="50061" y="2679986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cache size</a:t>
                </a:r>
                <a:endParaRPr lang="en-US" b="1" dirty="0" smtClean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28" name="Right Arrow 127"/>
            <p:cNvSpPr/>
            <p:nvPr/>
          </p:nvSpPr>
          <p:spPr>
            <a:xfrm>
              <a:off x="2567695" y="3546667"/>
              <a:ext cx="609600" cy="510580"/>
            </a:xfrm>
            <a:prstGeom prst="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82094" y="5593945"/>
              <a:ext cx="178446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Large workload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083072" y="5832580"/>
              <a:ext cx="166744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Split</a:t>
              </a:r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 workload</a:t>
              </a:r>
              <a:endParaRPr lang="en-US" b="1" dirty="0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2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2.70833E-6 -0.28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49" grpId="1" animBg="1"/>
      <p:bldP spid="49" grpId="2" animBg="1"/>
      <p:bldP spid="86" grpId="0" animBg="1"/>
      <p:bldP spid="86" grpId="1" animBg="1"/>
      <p:bldP spid="25" grpId="0" animBg="1"/>
      <p:bldP spid="28" grpId="0"/>
      <p:bldP spid="30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inside CPU?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50" y="1562189"/>
            <a:ext cx="6184050" cy="37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 welcome :)</a:t>
            </a:r>
            <a:endParaRPr lang="en-US" dirty="0"/>
          </a:p>
        </p:txBody>
      </p:sp>
      <p:pic>
        <p:nvPicPr>
          <p:cNvPr id="4" name="Picture 2" descr="https://lh5.googleusercontent.com/AjHaOBsFNNPWcEC9DcFLaRfGSfRLQ9eR-CklINPA94Dv_BQlMwHhy3TvlkT_x8q-DdY8h36L3vTQIrLHcWm35A5iwc7B-73G5iFurqhK9FVm7q0MSBMn5aLvGq9MZziG-xNj61XiR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80" y="6080321"/>
            <a:ext cx="378767" cy="3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1350" y="6087553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alexander.titov@atitov.com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882" y="603552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Alexander Titov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7092" y="6087553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  <a:hlinkClick r:id="rId3"/>
              </a:rPr>
              <a:t>alexander-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titov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hlinkClick r:id="rId3"/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4" descr="Image result for linked in logo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64" y="6124660"/>
            <a:ext cx="305853" cy="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33575"/>
            <a:ext cx="7562850" cy="2038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Alexander Titov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CPU Hardware Architect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10 years of C++ experience (CPU simulation)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Teaching Computer Architecture and Design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CoreHard</a:t>
            </a:r>
            <a:r>
              <a:rPr lang="en-US" dirty="0" smtClean="0"/>
              <a:t>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3"/>
          </p:nvPr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 t="23331" b="11864"/>
          <a:stretch/>
        </p:blipFill>
        <p:spPr>
          <a:xfrm>
            <a:off x="8810030" y="1933575"/>
            <a:ext cx="1886303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915139" y="4381029"/>
            <a:ext cx="3704486" cy="407342"/>
            <a:chOff x="1044525" y="4184846"/>
            <a:chExt cx="3704486" cy="407342"/>
          </a:xfrm>
        </p:grpSpPr>
        <p:pic>
          <p:nvPicPr>
            <p:cNvPr id="20" name="Picture 2" descr="https://lh5.googleusercontent.com/AjHaOBsFNNPWcEC9DcFLaRfGSfRLQ9eR-CklINPA94Dv_BQlMwHhy3TvlkT_x8q-DdY8h36L3vTQIrLHcWm35A5iwc7B-73G5iFurqhK9FVm7q0MSBMn5aLvGq9MZziG-xNj61XiRu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25" y="4184846"/>
              <a:ext cx="378767" cy="37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441695" y="4192078"/>
              <a:ext cx="3307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alexander.titov@atitov.com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49559" y="4381029"/>
            <a:ext cx="2730866" cy="400110"/>
            <a:chOff x="5374909" y="4192078"/>
            <a:chExt cx="2730866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5747437" y="4192078"/>
              <a:ext cx="2358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Roboto" panose="02000000000000000000" pitchFamily="2" charset="0"/>
                  <a:ea typeface="Roboto" panose="02000000000000000000" pitchFamily="2" charset="0"/>
                </a:defRPr>
              </a:lvl1pPr>
            </a:lstStyle>
            <a:p>
              <a:pPr lvl="0"/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alexander-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titov</a:t>
              </a:r>
              <a:r>
                <a:rPr lang="en-US" dirty="0" smtClean="0">
                  <a:solidFill>
                    <a:schemeClr val="tx1"/>
                  </a:solidFill>
                  <a:hlinkClick r:id="rId4"/>
                </a:rPr>
                <a:t>-</a:t>
              </a:r>
              <a:r>
                <a:rPr lang="en-US" dirty="0" err="1" smtClean="0">
                  <a:solidFill>
                    <a:schemeClr val="tx1"/>
                  </a:solidFill>
                  <a:hlinkClick r:id="rId4"/>
                </a:rPr>
                <a:t>cpu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4" descr="Image result for linked in logo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09" y="4229185"/>
              <a:ext cx="305853" cy="30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197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CPU Works?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80078" y="2844722"/>
            <a:ext cx="2569513" cy="830997"/>
            <a:chOff x="1480078" y="2844722"/>
            <a:chExt cx="2569513" cy="830997"/>
          </a:xfrm>
        </p:grpSpPr>
        <p:sp>
          <p:nvSpPr>
            <p:cNvPr id="12" name="Left-Right Arrow 11"/>
            <p:cNvSpPr/>
            <p:nvPr/>
          </p:nvSpPr>
          <p:spPr>
            <a:xfrm>
              <a:off x="3087566" y="3026859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0078" y="2844722"/>
              <a:ext cx="124486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World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2215" y="2238375"/>
            <a:ext cx="5922410" cy="2760684"/>
            <a:chOff x="4412215" y="2238375"/>
            <a:chExt cx="5922410" cy="2760684"/>
          </a:xfrm>
        </p:grpSpPr>
        <p:sp>
          <p:nvSpPr>
            <p:cNvPr id="10" name="Left-Right Arrow 9"/>
            <p:cNvSpPr/>
            <p:nvPr/>
          </p:nvSpPr>
          <p:spPr>
            <a:xfrm>
              <a:off x="6982196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2215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383046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96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31459 3.703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 Works?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98147" y="1795463"/>
            <a:ext cx="3940175" cy="334803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Execute instruction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Write result</a:t>
            </a:r>
          </a:p>
          <a:p>
            <a:pPr marL="342900" indent="-342900">
              <a:buSzPct val="100000"/>
              <a:buNone/>
            </a:pPr>
            <a:endParaRPr lang="en-US" sz="1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Read next instruction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Decode it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Read inputs</a:t>
            </a:r>
          </a:p>
          <a:p>
            <a:pPr marL="342900" indent="-342900">
              <a:buSzPct val="10000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5545" y="2238375"/>
            <a:ext cx="5922410" cy="2760684"/>
            <a:chOff x="1366120" y="2238375"/>
            <a:chExt cx="5922410" cy="276068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6951" y="2519687"/>
              <a:ext cx="1951579" cy="2325483"/>
              <a:chOff x="8383046" y="2519687"/>
              <a:chExt cx="1951579" cy="232548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83046" y="2519687"/>
                <a:ext cx="1951579" cy="16524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83046" y="4321950"/>
                <a:ext cx="146685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" name="Left-Right Arrow 9"/>
            <p:cNvSpPr/>
            <p:nvPr/>
          </p:nvSpPr>
          <p:spPr>
            <a:xfrm>
              <a:off x="3936101" y="3042160"/>
              <a:ext cx="962025" cy="466725"/>
            </a:xfrm>
            <a:prstGeom prst="leftRightArrow">
              <a:avLst/>
            </a:prstGeom>
            <a:solidFill>
              <a:srgbClr val="B2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66120" y="2238375"/>
              <a:ext cx="2207357" cy="2760684"/>
              <a:chOff x="4412215" y="2238375"/>
              <a:chExt cx="2207357" cy="27606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215" y="2238375"/>
                <a:ext cx="2207357" cy="220735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991100" y="4168062"/>
                <a:ext cx="146685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Outside Memory</a:t>
                </a:r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7164340" y="1207769"/>
            <a:ext cx="406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Simplified CPU actions: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8147" y="4201723"/>
            <a:ext cx="3940175" cy="146179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70000">
                <a:schemeClr val="bg1">
                  <a:alpha val="73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4715067" y="819841"/>
            <a:ext cx="2212287" cy="1482232"/>
          </a:xfrm>
          <a:prstGeom prst="cloudCallout">
            <a:avLst>
              <a:gd name="adj1" fmla="val -13744"/>
              <a:gd name="adj2" fmla="val 8523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979" y="1339972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to do?</a:t>
            </a:r>
          </a:p>
        </p:txBody>
      </p:sp>
      <p:sp>
        <p:nvSpPr>
          <p:cNvPr id="23" name="fetch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60759" y="1348023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ea typeface="Roboto" panose="02000000000000000000" pitchFamily="2" charset="0"/>
              </a:rPr>
              <a:t>010100…0101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4755" y="1323855"/>
            <a:ext cx="17529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pc="-300" dirty="0" smtClean="0">
                <a:latin typeface="Consolas" panose="020B0609020204030204" pitchFamily="49" charset="0"/>
                <a:ea typeface="Roboto" panose="02000000000000000000" pitchFamily="2" charset="0"/>
              </a:rPr>
              <a:t>a[0] = b[0] + 1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4396" y="1255398"/>
            <a:ext cx="4110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0" name="data request"/>
          <p:cNvSpPr/>
          <p:nvPr/>
        </p:nvSpPr>
        <p:spPr>
          <a:xfrm>
            <a:off x="4848225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a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9636" y="1294500"/>
            <a:ext cx="411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endParaRPr lang="en-US" sz="2400" b="1" dirty="0" smtClean="0">
              <a:solidFill>
                <a:srgbClr val="00B050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68631" y="1294500"/>
            <a:ext cx="1705156" cy="461665"/>
            <a:chOff x="4770217" y="1437223"/>
            <a:chExt cx="1705156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770217" y="1474917"/>
              <a:ext cx="17051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2000" spc="-300" dirty="0" smtClean="0">
                  <a:latin typeface="Consolas" panose="020B0609020204030204" pitchFamily="49" charset="0"/>
                  <a:ea typeface="Roboto" panose="02000000000000000000" pitchFamily="2" charset="0"/>
                </a:rPr>
                <a:t>   a[0] =         </a:t>
              </a:r>
              <a:endParaRPr lang="en-US" sz="2400" b="1" spc="-300" dirty="0" smtClean="0">
                <a:solidFill>
                  <a:srgbClr val="00B050"/>
                </a:solidFill>
                <a:latin typeface="Consolas" panose="020B0609020204030204" pitchFamily="49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3821" y="1437223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b="1" spc="-300" dirty="0">
                  <a:solidFill>
                    <a:srgbClr val="00B050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9" name="data response 1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response 2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response 3"/>
          <p:cNvSpPr/>
          <p:nvPr/>
        </p:nvSpPr>
        <p:spPr>
          <a:xfrm>
            <a:off x="4945300" y="2685314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61400" y="1758788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6143" y="2668425"/>
            <a:ext cx="1636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from MEM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46143" y="3585665"/>
            <a:ext cx="12522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 MEM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6900" y="1338231"/>
            <a:ext cx="15930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</a:rPr>
              <a:t>what next?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77100" y="4047330"/>
            <a:ext cx="3948905" cy="18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62498" y="5353705"/>
            <a:ext cx="826700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Conclusion: CPU works a lot with Outside Memory</a:t>
            </a:r>
          </a:p>
        </p:txBody>
      </p:sp>
    </p:spTree>
    <p:extLst>
      <p:ext uri="{BB962C8B-B14F-4D97-AF65-F5344CB8AC3E}">
        <p14:creationId xmlns:p14="http://schemas.microsoft.com/office/powerpoint/2010/main" val="2365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-0.25 -1.48148E-6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25 3.33333E-6 " pathEditMode="relative" rAng="0" ptsTypes="AA">
                                      <p:cBhvr>
                                        <p:cTn id="12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07407E-6 L -0.25 4.07407E-6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12" grpId="0"/>
      <p:bldP spid="44" grpId="0"/>
      <p:bldP spid="45" grpId="0"/>
      <p:bldP spid="46" grpId="0" animBg="1"/>
      <p:bldP spid="46" grpId="1" animBg="1"/>
      <p:bldP spid="17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Outside Memory </a:t>
            </a:r>
            <a:r>
              <a:rPr lang="en-US" dirty="0"/>
              <a:t>F</a:t>
            </a:r>
            <a:r>
              <a:rPr lang="en-US" dirty="0" smtClean="0"/>
              <a:t>ast?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376" y="2519687"/>
            <a:ext cx="1951579" cy="2325483"/>
            <a:chOff x="8383046" y="2519687"/>
            <a:chExt cx="1951579" cy="2325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3145526" y="3042160"/>
            <a:ext cx="962025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2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42214 -0.000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0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Outside Memory Fast?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545" y="2505449"/>
            <a:ext cx="8905875" cy="24793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63326" y="474056"/>
            <a:ext cx="11785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– </a:t>
            </a:r>
            <a:r>
              <a:rPr lang="en-US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endParaRPr lang="en-US" sz="36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51044" y="2890325"/>
            <a:ext cx="767475" cy="76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10349031" y="2981962"/>
            <a:ext cx="571500" cy="5715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a request"/>
          <p:cNvSpPr/>
          <p:nvPr/>
        </p:nvSpPr>
        <p:spPr>
          <a:xfrm>
            <a:off x="9951774" y="2699547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etch response 1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etch response 2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etch response 3"/>
          <p:cNvSpPr/>
          <p:nvPr/>
        </p:nvSpPr>
        <p:spPr>
          <a:xfrm>
            <a:off x="1887855" y="3565787"/>
            <a:ext cx="203200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47235" y="1656352"/>
            <a:ext cx="982825" cy="523220"/>
            <a:chOff x="3873160" y="1803489"/>
            <a:chExt cx="982825" cy="523220"/>
          </a:xfrm>
        </p:grpSpPr>
        <p:sp>
          <p:nvSpPr>
            <p:cNvPr id="7" name="Isosceles Triangle 6"/>
            <p:cNvSpPr/>
            <p:nvPr/>
          </p:nvSpPr>
          <p:spPr>
            <a:xfrm rot="5400000">
              <a:off x="385416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4053459" y="1946402"/>
              <a:ext cx="275373" cy="23739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1789" y="1803489"/>
              <a:ext cx="5741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3423" y="4856247"/>
            <a:ext cx="7725192" cy="9694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Memory is very slow.</a:t>
            </a:r>
          </a:p>
          <a:p>
            <a:pPr algn="ctr">
              <a:spcBef>
                <a:spcPts val="600"/>
              </a:spcBef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CPU would wait 99% of the time for Memory response.</a:t>
            </a:r>
          </a:p>
        </p:txBody>
      </p:sp>
    </p:spTree>
    <p:extLst>
      <p:ext uri="{BB962C8B-B14F-4D97-AF65-F5344CB8AC3E}">
        <p14:creationId xmlns:p14="http://schemas.microsoft.com/office/powerpoint/2010/main" val="3123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48148E-6 L -0.18047 -1.48148E-6 " pathEditMode="relative" rAng="0" ptsTypes="AA">
                                      <p:cBhvr>
                                        <p:cTn id="43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00"/>
                            </p:stCondLst>
                            <p:childTnLst>
                              <p:par>
                                <p:cTn id="48" presetID="35" presetClass="path" presetSubtype="0" accel="14333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-1.48148E-6 L -0.62565 -1.48148E-6 " pathEditMode="relative" rAng="0" ptsTypes="AA">
                                      <p:cBhvr>
                                        <p:cTn id="49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58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66" dur="1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63177 3.33333E-6 " pathEditMode="relative" rAng="0" ptsTypes="AA">
                                      <p:cBhvr>
                                        <p:cTn id="74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8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1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3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556" y="5028577"/>
            <a:ext cx="185659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9709" y="4648365"/>
            <a:ext cx="164820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315" y="4296225"/>
            <a:ext cx="2077813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9102" y="3848536"/>
            <a:ext cx="93807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12592" y="1891826"/>
            <a:ext cx="114646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4430" y="1891826"/>
            <a:ext cx="122661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8788" y="2201129"/>
            <a:ext cx="90281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3591" y="1891827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1456" y="1454076"/>
            <a:ext cx="106471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200" b="1" dirty="0" smtClean="0"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75" y="5258867"/>
            <a:ext cx="642925" cy="458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88" y="5194359"/>
            <a:ext cx="1150188" cy="84392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6206" y="5150090"/>
            <a:ext cx="1501683" cy="1067285"/>
            <a:chOff x="4837261" y="4552090"/>
            <a:chExt cx="1913669" cy="1360094"/>
          </a:xfrm>
        </p:grpSpPr>
        <p:sp>
          <p:nvSpPr>
            <p:cNvPr id="31" name="Flowchart: Data 7"/>
            <p:cNvSpPr/>
            <p:nvPr/>
          </p:nvSpPr>
          <p:spPr>
            <a:xfrm rot="1149175" flipV="1">
              <a:off x="5252470" y="4588278"/>
              <a:ext cx="1498460" cy="88222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31 w 10153"/>
                <a:gd name="connsiteY3" fmla="*/ 7901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9763"/>
                <a:gd name="connsiteY0" fmla="*/ 12362 h 15993"/>
                <a:gd name="connsiteX1" fmla="*/ 859 w 9763"/>
                <a:gd name="connsiteY1" fmla="*/ 4839 h 15993"/>
                <a:gd name="connsiteX2" fmla="*/ 9763 w 9763"/>
                <a:gd name="connsiteY2" fmla="*/ 0 h 15993"/>
                <a:gd name="connsiteX3" fmla="*/ 9231 w 9763"/>
                <a:gd name="connsiteY3" fmla="*/ 8734 h 15993"/>
                <a:gd name="connsiteX4" fmla="*/ 4208 w 9763"/>
                <a:gd name="connsiteY4" fmla="*/ 15993 h 15993"/>
                <a:gd name="connsiteX5" fmla="*/ 0 w 9763"/>
                <a:gd name="connsiteY5" fmla="*/ 12362 h 15993"/>
                <a:gd name="connsiteX0" fmla="*/ 0 w 10020"/>
                <a:gd name="connsiteY0" fmla="*/ 7730 h 10000"/>
                <a:gd name="connsiteX1" fmla="*/ 880 w 10020"/>
                <a:gd name="connsiteY1" fmla="*/ 3026 h 10000"/>
                <a:gd name="connsiteX2" fmla="*/ 10000 w 10020"/>
                <a:gd name="connsiteY2" fmla="*/ 0 h 10000"/>
                <a:gd name="connsiteX3" fmla="*/ 9455 w 10020"/>
                <a:gd name="connsiteY3" fmla="*/ 5461 h 10000"/>
                <a:gd name="connsiteX4" fmla="*/ 4310 w 10020"/>
                <a:gd name="connsiteY4" fmla="*/ 10000 h 10000"/>
                <a:gd name="connsiteX5" fmla="*/ 0 w 10020"/>
                <a:gd name="connsiteY5" fmla="*/ 773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0" h="10000">
                  <a:moveTo>
                    <a:pt x="0" y="7730"/>
                  </a:moveTo>
                  <a:lnTo>
                    <a:pt x="880" y="3026"/>
                  </a:lnTo>
                  <a:lnTo>
                    <a:pt x="10000" y="0"/>
                  </a:lnTo>
                  <a:cubicBezTo>
                    <a:pt x="10107" y="1895"/>
                    <a:pt x="9770" y="3814"/>
                    <a:pt x="9455" y="5461"/>
                  </a:cubicBezTo>
                  <a:cubicBezTo>
                    <a:pt x="7627" y="7171"/>
                    <a:pt x="6034" y="8687"/>
                    <a:pt x="4310" y="10000"/>
                  </a:cubicBezTo>
                  <a:lnTo>
                    <a:pt x="0" y="773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Data 7"/>
            <p:cNvSpPr/>
            <p:nvPr/>
          </p:nvSpPr>
          <p:spPr>
            <a:xfrm rot="1149175" flipV="1">
              <a:off x="4837261" y="4838956"/>
              <a:ext cx="1555208" cy="83627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041 w 10000"/>
                <a:gd name="connsiteY3" fmla="*/ 8444 h 10000"/>
                <a:gd name="connsiteX4" fmla="*/ 0 w 10000"/>
                <a:gd name="connsiteY4" fmla="*/ 10000 h 10000"/>
                <a:gd name="connsiteX0" fmla="*/ 0 w 10008"/>
                <a:gd name="connsiteY0" fmla="*/ 10000 h 10000"/>
                <a:gd name="connsiteX1" fmla="*/ 2000 w 10008"/>
                <a:gd name="connsiteY1" fmla="*/ 0 h 10000"/>
                <a:gd name="connsiteX2" fmla="*/ 10008 w 10008"/>
                <a:gd name="connsiteY2" fmla="*/ 731 h 10000"/>
                <a:gd name="connsiteX3" fmla="*/ 9041 w 10008"/>
                <a:gd name="connsiteY3" fmla="*/ 8444 h 10000"/>
                <a:gd name="connsiteX4" fmla="*/ 0 w 10008"/>
                <a:gd name="connsiteY4" fmla="*/ 10000 h 10000"/>
                <a:gd name="connsiteX0" fmla="*/ 0 w 10380"/>
                <a:gd name="connsiteY0" fmla="*/ 10568 h 10568"/>
                <a:gd name="connsiteX1" fmla="*/ 2372 w 10380"/>
                <a:gd name="connsiteY1" fmla="*/ 0 h 10568"/>
                <a:gd name="connsiteX2" fmla="*/ 10380 w 10380"/>
                <a:gd name="connsiteY2" fmla="*/ 731 h 10568"/>
                <a:gd name="connsiteX3" fmla="*/ 9413 w 10380"/>
                <a:gd name="connsiteY3" fmla="*/ 8444 h 10568"/>
                <a:gd name="connsiteX4" fmla="*/ 0 w 10380"/>
                <a:gd name="connsiteY4" fmla="*/ 10568 h 10568"/>
                <a:gd name="connsiteX0" fmla="*/ 0 w 10380"/>
                <a:gd name="connsiteY0" fmla="*/ 9837 h 9837"/>
                <a:gd name="connsiteX1" fmla="*/ 733 w 10380"/>
                <a:gd name="connsiteY1" fmla="*/ 3941 h 9837"/>
                <a:gd name="connsiteX2" fmla="*/ 10380 w 10380"/>
                <a:gd name="connsiteY2" fmla="*/ 0 h 9837"/>
                <a:gd name="connsiteX3" fmla="*/ 9413 w 10380"/>
                <a:gd name="connsiteY3" fmla="*/ 7713 h 9837"/>
                <a:gd name="connsiteX4" fmla="*/ 0 w 10380"/>
                <a:gd name="connsiteY4" fmla="*/ 9837 h 9837"/>
                <a:gd name="connsiteX0" fmla="*/ 0 w 10065"/>
                <a:gd name="connsiteY0" fmla="*/ 11061 h 11061"/>
                <a:gd name="connsiteX1" fmla="*/ 771 w 10065"/>
                <a:gd name="connsiteY1" fmla="*/ 4006 h 11061"/>
                <a:gd name="connsiteX2" fmla="*/ 10065 w 10065"/>
                <a:gd name="connsiteY2" fmla="*/ 0 h 11061"/>
                <a:gd name="connsiteX3" fmla="*/ 9133 w 10065"/>
                <a:gd name="connsiteY3" fmla="*/ 7841 h 11061"/>
                <a:gd name="connsiteX4" fmla="*/ 0 w 10065"/>
                <a:gd name="connsiteY4" fmla="*/ 11061 h 11061"/>
                <a:gd name="connsiteX0" fmla="*/ 0 w 10219"/>
                <a:gd name="connsiteY0" fmla="*/ 11291 h 11291"/>
                <a:gd name="connsiteX1" fmla="*/ 925 w 10219"/>
                <a:gd name="connsiteY1" fmla="*/ 4006 h 11291"/>
                <a:gd name="connsiteX2" fmla="*/ 10219 w 10219"/>
                <a:gd name="connsiteY2" fmla="*/ 0 h 11291"/>
                <a:gd name="connsiteX3" fmla="*/ 9287 w 10219"/>
                <a:gd name="connsiteY3" fmla="*/ 7841 h 11291"/>
                <a:gd name="connsiteX4" fmla="*/ 0 w 10219"/>
                <a:gd name="connsiteY4" fmla="*/ 11291 h 11291"/>
                <a:gd name="connsiteX0" fmla="*/ 0 w 10228"/>
                <a:gd name="connsiteY0" fmla="*/ 10886 h 10886"/>
                <a:gd name="connsiteX1" fmla="*/ 934 w 10228"/>
                <a:gd name="connsiteY1" fmla="*/ 4006 h 10886"/>
                <a:gd name="connsiteX2" fmla="*/ 10228 w 10228"/>
                <a:gd name="connsiteY2" fmla="*/ 0 h 10886"/>
                <a:gd name="connsiteX3" fmla="*/ 9296 w 10228"/>
                <a:gd name="connsiteY3" fmla="*/ 7841 h 10886"/>
                <a:gd name="connsiteX4" fmla="*/ 0 w 10228"/>
                <a:gd name="connsiteY4" fmla="*/ 10886 h 10886"/>
                <a:gd name="connsiteX0" fmla="*/ 0 w 10197"/>
                <a:gd name="connsiteY0" fmla="*/ 11427 h 11427"/>
                <a:gd name="connsiteX1" fmla="*/ 903 w 10197"/>
                <a:gd name="connsiteY1" fmla="*/ 4006 h 11427"/>
                <a:gd name="connsiteX2" fmla="*/ 10197 w 10197"/>
                <a:gd name="connsiteY2" fmla="*/ 0 h 11427"/>
                <a:gd name="connsiteX3" fmla="*/ 9265 w 10197"/>
                <a:gd name="connsiteY3" fmla="*/ 7841 h 11427"/>
                <a:gd name="connsiteX4" fmla="*/ 0 w 10197"/>
                <a:gd name="connsiteY4" fmla="*/ 11427 h 11427"/>
                <a:gd name="connsiteX0" fmla="*/ 0 w 10279"/>
                <a:gd name="connsiteY0" fmla="*/ 11339 h 11339"/>
                <a:gd name="connsiteX1" fmla="*/ 985 w 10279"/>
                <a:gd name="connsiteY1" fmla="*/ 4006 h 11339"/>
                <a:gd name="connsiteX2" fmla="*/ 10279 w 10279"/>
                <a:gd name="connsiteY2" fmla="*/ 0 h 11339"/>
                <a:gd name="connsiteX3" fmla="*/ 9347 w 10279"/>
                <a:gd name="connsiteY3" fmla="*/ 7841 h 11339"/>
                <a:gd name="connsiteX4" fmla="*/ 0 w 10279"/>
                <a:gd name="connsiteY4" fmla="*/ 11339 h 11339"/>
                <a:gd name="connsiteX0" fmla="*/ 0 w 10219"/>
                <a:gd name="connsiteY0" fmla="*/ 11459 h 11459"/>
                <a:gd name="connsiteX1" fmla="*/ 925 w 10219"/>
                <a:gd name="connsiteY1" fmla="*/ 4006 h 11459"/>
                <a:gd name="connsiteX2" fmla="*/ 10219 w 10219"/>
                <a:gd name="connsiteY2" fmla="*/ 0 h 11459"/>
                <a:gd name="connsiteX3" fmla="*/ 9287 w 10219"/>
                <a:gd name="connsiteY3" fmla="*/ 7841 h 11459"/>
                <a:gd name="connsiteX4" fmla="*/ 0 w 10219"/>
                <a:gd name="connsiteY4" fmla="*/ 11459 h 11459"/>
                <a:gd name="connsiteX0" fmla="*/ 0 w 10235"/>
                <a:gd name="connsiteY0" fmla="*/ 11441 h 11441"/>
                <a:gd name="connsiteX1" fmla="*/ 941 w 10235"/>
                <a:gd name="connsiteY1" fmla="*/ 4006 h 11441"/>
                <a:gd name="connsiteX2" fmla="*/ 10235 w 10235"/>
                <a:gd name="connsiteY2" fmla="*/ 0 h 11441"/>
                <a:gd name="connsiteX3" fmla="*/ 9303 w 10235"/>
                <a:gd name="connsiteY3" fmla="*/ 7841 h 11441"/>
                <a:gd name="connsiteX4" fmla="*/ 0 w 10235"/>
                <a:gd name="connsiteY4" fmla="*/ 11441 h 11441"/>
                <a:gd name="connsiteX0" fmla="*/ 0 w 10202"/>
                <a:gd name="connsiteY0" fmla="*/ 11476 h 11476"/>
                <a:gd name="connsiteX1" fmla="*/ 908 w 10202"/>
                <a:gd name="connsiteY1" fmla="*/ 4006 h 11476"/>
                <a:gd name="connsiteX2" fmla="*/ 10202 w 10202"/>
                <a:gd name="connsiteY2" fmla="*/ 0 h 11476"/>
                <a:gd name="connsiteX3" fmla="*/ 9270 w 10202"/>
                <a:gd name="connsiteY3" fmla="*/ 7841 h 11476"/>
                <a:gd name="connsiteX4" fmla="*/ 0 w 10202"/>
                <a:gd name="connsiteY4" fmla="*/ 11476 h 11476"/>
                <a:gd name="connsiteX0" fmla="*/ 0 w 10169"/>
                <a:gd name="connsiteY0" fmla="*/ 11511 h 11511"/>
                <a:gd name="connsiteX1" fmla="*/ 875 w 10169"/>
                <a:gd name="connsiteY1" fmla="*/ 4006 h 11511"/>
                <a:gd name="connsiteX2" fmla="*/ 10169 w 10169"/>
                <a:gd name="connsiteY2" fmla="*/ 0 h 11511"/>
                <a:gd name="connsiteX3" fmla="*/ 9237 w 10169"/>
                <a:gd name="connsiteY3" fmla="*/ 7841 h 11511"/>
                <a:gd name="connsiteX4" fmla="*/ 0 w 10169"/>
                <a:gd name="connsiteY4" fmla="*/ 11511 h 11511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21 w 10153"/>
                <a:gd name="connsiteY3" fmla="*/ 7841 h 11529"/>
                <a:gd name="connsiteX4" fmla="*/ 0 w 10153"/>
                <a:gd name="connsiteY4" fmla="*/ 11529 h 11529"/>
                <a:gd name="connsiteX0" fmla="*/ 0 w 10153"/>
                <a:gd name="connsiteY0" fmla="*/ 11529 h 11529"/>
                <a:gd name="connsiteX1" fmla="*/ 859 w 10153"/>
                <a:gd name="connsiteY1" fmla="*/ 4006 h 11529"/>
                <a:gd name="connsiteX2" fmla="*/ 10153 w 10153"/>
                <a:gd name="connsiteY2" fmla="*/ 0 h 11529"/>
                <a:gd name="connsiteX3" fmla="*/ 9270 w 10153"/>
                <a:gd name="connsiteY3" fmla="*/ 7894 h 11529"/>
                <a:gd name="connsiteX4" fmla="*/ 0 w 10153"/>
                <a:gd name="connsiteY4" fmla="*/ 11529 h 11529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270 w 10153"/>
                <a:gd name="connsiteY3" fmla="*/ 7894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  <a:gd name="connsiteX0" fmla="*/ 0 w 10153"/>
                <a:gd name="connsiteY0" fmla="*/ 11529 h 15160"/>
                <a:gd name="connsiteX1" fmla="*/ 859 w 10153"/>
                <a:gd name="connsiteY1" fmla="*/ 4006 h 15160"/>
                <a:gd name="connsiteX2" fmla="*/ 10153 w 10153"/>
                <a:gd name="connsiteY2" fmla="*/ 0 h 15160"/>
                <a:gd name="connsiteX3" fmla="*/ 9192 w 10153"/>
                <a:gd name="connsiteY3" fmla="*/ 7818 h 15160"/>
                <a:gd name="connsiteX4" fmla="*/ 4208 w 10153"/>
                <a:gd name="connsiteY4" fmla="*/ 15160 h 15160"/>
                <a:gd name="connsiteX5" fmla="*/ 0 w 10153"/>
                <a:gd name="connsiteY5" fmla="*/ 11529 h 1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3" h="15160">
                  <a:moveTo>
                    <a:pt x="0" y="11529"/>
                  </a:moveTo>
                  <a:cubicBezTo>
                    <a:pt x="286" y="9021"/>
                    <a:pt x="573" y="6514"/>
                    <a:pt x="859" y="4006"/>
                  </a:cubicBezTo>
                  <a:lnTo>
                    <a:pt x="10153" y="0"/>
                  </a:lnTo>
                  <a:lnTo>
                    <a:pt x="9192" y="7818"/>
                  </a:lnTo>
                  <a:cubicBezTo>
                    <a:pt x="7407" y="10552"/>
                    <a:pt x="5891" y="13060"/>
                    <a:pt x="4208" y="15160"/>
                  </a:cubicBezTo>
                  <a:lnTo>
                    <a:pt x="0" y="1152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211514" y="5210784"/>
              <a:ext cx="440690" cy="701400"/>
            </a:xfrm>
            <a:custGeom>
              <a:avLst/>
              <a:gdLst>
                <a:gd name="connsiteX0" fmla="*/ 0 w 434340"/>
                <a:gd name="connsiteY0" fmla="*/ 0 h 466450"/>
                <a:gd name="connsiteX1" fmla="*/ 434340 w 434340"/>
                <a:gd name="connsiteY1" fmla="*/ 0 h 466450"/>
                <a:gd name="connsiteX2" fmla="*/ 434340 w 434340"/>
                <a:gd name="connsiteY2" fmla="*/ 466450 h 466450"/>
                <a:gd name="connsiteX3" fmla="*/ 0 w 434340"/>
                <a:gd name="connsiteY3" fmla="*/ 466450 h 466450"/>
                <a:gd name="connsiteX4" fmla="*/ 0 w 434340"/>
                <a:gd name="connsiteY4" fmla="*/ 0 h 466450"/>
                <a:gd name="connsiteX0" fmla="*/ 0 w 434340"/>
                <a:gd name="connsiteY0" fmla="*/ 234950 h 701400"/>
                <a:gd name="connsiteX1" fmla="*/ 434340 w 434340"/>
                <a:gd name="connsiteY1" fmla="*/ 0 h 701400"/>
                <a:gd name="connsiteX2" fmla="*/ 434340 w 434340"/>
                <a:gd name="connsiteY2" fmla="*/ 701400 h 701400"/>
                <a:gd name="connsiteX3" fmla="*/ 0 w 434340"/>
                <a:gd name="connsiteY3" fmla="*/ 701400 h 701400"/>
                <a:gd name="connsiteX4" fmla="*/ 0 w 434340"/>
                <a:gd name="connsiteY4" fmla="*/ 234950 h 701400"/>
                <a:gd name="connsiteX0" fmla="*/ 0 w 440690"/>
                <a:gd name="connsiteY0" fmla="*/ 234950 h 701400"/>
                <a:gd name="connsiteX1" fmla="*/ 434340 w 440690"/>
                <a:gd name="connsiteY1" fmla="*/ 0 h 701400"/>
                <a:gd name="connsiteX2" fmla="*/ 440690 w 440690"/>
                <a:gd name="connsiteY2" fmla="*/ 447400 h 701400"/>
                <a:gd name="connsiteX3" fmla="*/ 0 w 440690"/>
                <a:gd name="connsiteY3" fmla="*/ 701400 h 701400"/>
                <a:gd name="connsiteX4" fmla="*/ 0 w 440690"/>
                <a:gd name="connsiteY4" fmla="*/ 234950 h 70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690" h="701400">
                  <a:moveTo>
                    <a:pt x="0" y="234950"/>
                  </a:moveTo>
                  <a:lnTo>
                    <a:pt x="434340" y="0"/>
                  </a:lnTo>
                  <a:cubicBezTo>
                    <a:pt x="436457" y="149133"/>
                    <a:pt x="438573" y="298267"/>
                    <a:pt x="440690" y="447400"/>
                  </a:cubicBezTo>
                  <a:lnTo>
                    <a:pt x="0" y="701400"/>
                  </a:lnTo>
                  <a:lnTo>
                    <a:pt x="0" y="23495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0"/>
            <p:cNvSpPr/>
            <p:nvPr/>
          </p:nvSpPr>
          <p:spPr>
            <a:xfrm>
              <a:off x="4954877" y="4552090"/>
              <a:ext cx="1095757" cy="267159"/>
            </a:xfrm>
            <a:custGeom>
              <a:avLst/>
              <a:gdLst>
                <a:gd name="connsiteX0" fmla="*/ 0 w 659988"/>
                <a:gd name="connsiteY0" fmla="*/ 0 h 279066"/>
                <a:gd name="connsiteX1" fmla="*/ 659988 w 659988"/>
                <a:gd name="connsiteY1" fmla="*/ 0 h 279066"/>
                <a:gd name="connsiteX2" fmla="*/ 659988 w 659988"/>
                <a:gd name="connsiteY2" fmla="*/ 279066 h 279066"/>
                <a:gd name="connsiteX3" fmla="*/ 0 w 659988"/>
                <a:gd name="connsiteY3" fmla="*/ 279066 h 279066"/>
                <a:gd name="connsiteX4" fmla="*/ 0 w 659988"/>
                <a:gd name="connsiteY4" fmla="*/ 0 h 279066"/>
                <a:gd name="connsiteX0" fmla="*/ 0 w 671894"/>
                <a:gd name="connsiteY0" fmla="*/ 0 h 302878"/>
                <a:gd name="connsiteX1" fmla="*/ 659988 w 671894"/>
                <a:gd name="connsiteY1" fmla="*/ 0 h 302878"/>
                <a:gd name="connsiteX2" fmla="*/ 671894 w 671894"/>
                <a:gd name="connsiteY2" fmla="*/ 302878 h 302878"/>
                <a:gd name="connsiteX3" fmla="*/ 0 w 671894"/>
                <a:gd name="connsiteY3" fmla="*/ 279066 h 302878"/>
                <a:gd name="connsiteX4" fmla="*/ 0 w 671894"/>
                <a:gd name="connsiteY4" fmla="*/ 0 h 302878"/>
                <a:gd name="connsiteX0" fmla="*/ 0 w 1095757"/>
                <a:gd name="connsiteY0" fmla="*/ 0 h 302878"/>
                <a:gd name="connsiteX1" fmla="*/ 1095757 w 1095757"/>
                <a:gd name="connsiteY1" fmla="*/ 64294 h 302878"/>
                <a:gd name="connsiteX2" fmla="*/ 671894 w 1095757"/>
                <a:gd name="connsiteY2" fmla="*/ 302878 h 302878"/>
                <a:gd name="connsiteX3" fmla="*/ 0 w 1095757"/>
                <a:gd name="connsiteY3" fmla="*/ 279066 h 302878"/>
                <a:gd name="connsiteX4" fmla="*/ 0 w 1095757"/>
                <a:gd name="connsiteY4" fmla="*/ 0 h 302878"/>
                <a:gd name="connsiteX0" fmla="*/ 457200 w 1095757"/>
                <a:gd name="connsiteY0" fmla="*/ 64293 h 238584"/>
                <a:gd name="connsiteX1" fmla="*/ 1095757 w 1095757"/>
                <a:gd name="connsiteY1" fmla="*/ 0 h 238584"/>
                <a:gd name="connsiteX2" fmla="*/ 671894 w 1095757"/>
                <a:gd name="connsiteY2" fmla="*/ 238584 h 238584"/>
                <a:gd name="connsiteX3" fmla="*/ 0 w 1095757"/>
                <a:gd name="connsiteY3" fmla="*/ 214772 h 238584"/>
                <a:gd name="connsiteX4" fmla="*/ 457200 w 1095757"/>
                <a:gd name="connsiteY4" fmla="*/ 64293 h 238584"/>
                <a:gd name="connsiteX0" fmla="*/ 421481 w 1095757"/>
                <a:gd name="connsiteY0" fmla="*/ 0 h 252872"/>
                <a:gd name="connsiteX1" fmla="*/ 1095757 w 1095757"/>
                <a:gd name="connsiteY1" fmla="*/ 14288 h 252872"/>
                <a:gd name="connsiteX2" fmla="*/ 671894 w 1095757"/>
                <a:gd name="connsiteY2" fmla="*/ 252872 h 252872"/>
                <a:gd name="connsiteX3" fmla="*/ 0 w 1095757"/>
                <a:gd name="connsiteY3" fmla="*/ 229060 h 252872"/>
                <a:gd name="connsiteX4" fmla="*/ 421481 w 1095757"/>
                <a:gd name="connsiteY4" fmla="*/ 0 h 252872"/>
                <a:gd name="connsiteX0" fmla="*/ 423862 w 1095757"/>
                <a:gd name="connsiteY0" fmla="*/ 0 h 257634"/>
                <a:gd name="connsiteX1" fmla="*/ 1095757 w 1095757"/>
                <a:gd name="connsiteY1" fmla="*/ 19050 h 257634"/>
                <a:gd name="connsiteX2" fmla="*/ 671894 w 1095757"/>
                <a:gd name="connsiteY2" fmla="*/ 257634 h 257634"/>
                <a:gd name="connsiteX3" fmla="*/ 0 w 1095757"/>
                <a:gd name="connsiteY3" fmla="*/ 233822 h 257634"/>
                <a:gd name="connsiteX4" fmla="*/ 423862 w 1095757"/>
                <a:gd name="connsiteY4" fmla="*/ 0 h 257634"/>
                <a:gd name="connsiteX0" fmla="*/ 431006 w 1095757"/>
                <a:gd name="connsiteY0" fmla="*/ 0 h 267159"/>
                <a:gd name="connsiteX1" fmla="*/ 1095757 w 1095757"/>
                <a:gd name="connsiteY1" fmla="*/ 28575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31006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31006 w 1095757"/>
                <a:gd name="connsiteY4" fmla="*/ 0 h 267159"/>
                <a:gd name="connsiteX0" fmla="*/ 423862 w 1095757"/>
                <a:gd name="connsiteY0" fmla="*/ 0 h 267159"/>
                <a:gd name="connsiteX1" fmla="*/ 1095757 w 1095757"/>
                <a:gd name="connsiteY1" fmla="*/ 26194 h 267159"/>
                <a:gd name="connsiteX2" fmla="*/ 671894 w 1095757"/>
                <a:gd name="connsiteY2" fmla="*/ 267159 h 267159"/>
                <a:gd name="connsiteX3" fmla="*/ 0 w 1095757"/>
                <a:gd name="connsiteY3" fmla="*/ 243347 h 267159"/>
                <a:gd name="connsiteX4" fmla="*/ 423862 w 1095757"/>
                <a:gd name="connsiteY4" fmla="*/ 0 h 2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757" h="267159">
                  <a:moveTo>
                    <a:pt x="423862" y="0"/>
                  </a:moveTo>
                  <a:lnTo>
                    <a:pt x="1095757" y="26194"/>
                  </a:lnTo>
                  <a:lnTo>
                    <a:pt x="671894" y="267159"/>
                  </a:lnTo>
                  <a:lnTo>
                    <a:pt x="0" y="243347"/>
                  </a:lnTo>
                  <a:lnTo>
                    <a:pt x="423862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/>
            <p:cNvSpPr/>
            <p:nvPr/>
          </p:nvSpPr>
          <p:spPr>
            <a:xfrm>
              <a:off x="5048699" y="4938005"/>
              <a:ext cx="1025948" cy="889943"/>
            </a:xfrm>
            <a:custGeom>
              <a:avLst/>
              <a:gdLst>
                <a:gd name="connsiteX0" fmla="*/ 0 w 944880"/>
                <a:gd name="connsiteY0" fmla="*/ 0 h 530375"/>
                <a:gd name="connsiteX1" fmla="*/ 944880 w 944880"/>
                <a:gd name="connsiteY1" fmla="*/ 0 h 530375"/>
                <a:gd name="connsiteX2" fmla="*/ 944880 w 944880"/>
                <a:gd name="connsiteY2" fmla="*/ 530375 h 530375"/>
                <a:gd name="connsiteX3" fmla="*/ 0 w 944880"/>
                <a:gd name="connsiteY3" fmla="*/ 530375 h 530375"/>
                <a:gd name="connsiteX4" fmla="*/ 0 w 944880"/>
                <a:gd name="connsiteY4" fmla="*/ 0 h 530375"/>
                <a:gd name="connsiteX0" fmla="*/ 21431 w 944880"/>
                <a:gd name="connsiteY0" fmla="*/ 0 h 849462"/>
                <a:gd name="connsiteX1" fmla="*/ 944880 w 944880"/>
                <a:gd name="connsiteY1" fmla="*/ 319087 h 849462"/>
                <a:gd name="connsiteX2" fmla="*/ 944880 w 944880"/>
                <a:gd name="connsiteY2" fmla="*/ 849462 h 849462"/>
                <a:gd name="connsiteX3" fmla="*/ 0 w 944880"/>
                <a:gd name="connsiteY3" fmla="*/ 849462 h 849462"/>
                <a:gd name="connsiteX4" fmla="*/ 21431 w 944880"/>
                <a:gd name="connsiteY4" fmla="*/ 0 h 849462"/>
                <a:gd name="connsiteX0" fmla="*/ 21431 w 1035367"/>
                <a:gd name="connsiteY0" fmla="*/ 0 h 849462"/>
                <a:gd name="connsiteX1" fmla="*/ 1035367 w 1035367"/>
                <a:gd name="connsiteY1" fmla="*/ 523875 h 849462"/>
                <a:gd name="connsiteX2" fmla="*/ 944880 w 1035367"/>
                <a:gd name="connsiteY2" fmla="*/ 849462 h 849462"/>
                <a:gd name="connsiteX3" fmla="*/ 0 w 1035367"/>
                <a:gd name="connsiteY3" fmla="*/ 849462 h 849462"/>
                <a:gd name="connsiteX4" fmla="*/ 21431 w 1035367"/>
                <a:gd name="connsiteY4" fmla="*/ 0 h 849462"/>
                <a:gd name="connsiteX0" fmla="*/ 21431 w 1037748"/>
                <a:gd name="connsiteY0" fmla="*/ 0 h 882799"/>
                <a:gd name="connsiteX1" fmla="*/ 1035367 w 1037748"/>
                <a:gd name="connsiteY1" fmla="*/ 523875 h 882799"/>
                <a:gd name="connsiteX2" fmla="*/ 1037748 w 1037748"/>
                <a:gd name="connsiteY2" fmla="*/ 882799 h 882799"/>
                <a:gd name="connsiteX3" fmla="*/ 0 w 1037748"/>
                <a:gd name="connsiteY3" fmla="*/ 849462 h 882799"/>
                <a:gd name="connsiteX4" fmla="*/ 21431 w 1037748"/>
                <a:gd name="connsiteY4" fmla="*/ 0 h 882799"/>
                <a:gd name="connsiteX0" fmla="*/ 4763 w 1021080"/>
                <a:gd name="connsiteY0" fmla="*/ 0 h 882799"/>
                <a:gd name="connsiteX1" fmla="*/ 1018699 w 1021080"/>
                <a:gd name="connsiteY1" fmla="*/ 523875 h 882799"/>
                <a:gd name="connsiteX2" fmla="*/ 1021080 w 1021080"/>
                <a:gd name="connsiteY2" fmla="*/ 882799 h 882799"/>
                <a:gd name="connsiteX3" fmla="*/ 0 w 1021080"/>
                <a:gd name="connsiteY3" fmla="*/ 347018 h 882799"/>
                <a:gd name="connsiteX4" fmla="*/ 4763 w 1021080"/>
                <a:gd name="connsiteY4" fmla="*/ 0 h 882799"/>
                <a:gd name="connsiteX0" fmla="*/ 4763 w 1023461"/>
                <a:gd name="connsiteY0" fmla="*/ 0 h 889943"/>
                <a:gd name="connsiteX1" fmla="*/ 1018699 w 1023461"/>
                <a:gd name="connsiteY1" fmla="*/ 523875 h 889943"/>
                <a:gd name="connsiteX2" fmla="*/ 1023461 w 1023461"/>
                <a:gd name="connsiteY2" fmla="*/ 889943 h 889943"/>
                <a:gd name="connsiteX3" fmla="*/ 0 w 1023461"/>
                <a:gd name="connsiteY3" fmla="*/ 347018 h 889943"/>
                <a:gd name="connsiteX4" fmla="*/ 4763 w 1023461"/>
                <a:gd name="connsiteY4" fmla="*/ 0 h 889943"/>
                <a:gd name="connsiteX0" fmla="*/ 4763 w 1025948"/>
                <a:gd name="connsiteY0" fmla="*/ 0 h 889943"/>
                <a:gd name="connsiteX1" fmla="*/ 1025843 w 1025948"/>
                <a:gd name="connsiteY1" fmla="*/ 531018 h 889943"/>
                <a:gd name="connsiteX2" fmla="*/ 1023461 w 1025948"/>
                <a:gd name="connsiteY2" fmla="*/ 889943 h 889943"/>
                <a:gd name="connsiteX3" fmla="*/ 0 w 1025948"/>
                <a:gd name="connsiteY3" fmla="*/ 347018 h 889943"/>
                <a:gd name="connsiteX4" fmla="*/ 4763 w 1025948"/>
                <a:gd name="connsiteY4" fmla="*/ 0 h 8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948" h="889943">
                  <a:moveTo>
                    <a:pt x="4763" y="0"/>
                  </a:moveTo>
                  <a:lnTo>
                    <a:pt x="1025843" y="531018"/>
                  </a:lnTo>
                  <a:cubicBezTo>
                    <a:pt x="1026637" y="650659"/>
                    <a:pt x="1022667" y="770302"/>
                    <a:pt x="1023461" y="889943"/>
                  </a:cubicBezTo>
                  <a:lnTo>
                    <a:pt x="0" y="347018"/>
                  </a:lnTo>
                  <a:cubicBezTo>
                    <a:pt x="1588" y="231345"/>
                    <a:pt x="3175" y="115673"/>
                    <a:pt x="4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048699" y="4983490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048699" y="5135891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048699" y="503390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048699" y="5082412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8699" y="5188953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48699" y="5241399"/>
              <a:ext cx="1021080" cy="531018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4007659" y="2753764"/>
            <a:ext cx="1172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000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endParaRPr lang="en-US" sz="2000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20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41168" y="2799930"/>
            <a:ext cx="1130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b="1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endParaRPr lang="en-US" b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level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12739" y="2869092"/>
            <a:ext cx="894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Cache </a:t>
            </a:r>
          </a:p>
          <a:p>
            <a:pPr lvl="0" algn="ctr"/>
            <a:r>
              <a:rPr lang="en-US" sz="1600" b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1st level</a:t>
            </a:r>
          </a:p>
        </p:txBody>
      </p:sp>
    </p:spTree>
    <p:extLst>
      <p:ext uri="{BB962C8B-B14F-4D97-AF65-F5344CB8AC3E}">
        <p14:creationId xmlns:p14="http://schemas.microsoft.com/office/powerpoint/2010/main" val="2574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9" grpId="0" animBg="1"/>
      <p:bldP spid="11" grpId="0"/>
      <p:bldP spid="20" grpId="0"/>
      <p:bldP spid="21" grpId="0"/>
      <p:bldP spid="22" grpId="0"/>
      <p:bldP spid="25" grpId="0"/>
      <p:bldP spid="26" grpId="0"/>
      <p:bldP spid="27" grpId="0"/>
      <p:bldP spid="12" grpId="0"/>
      <p:bldP spid="18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Hierarchy In 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43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5" name="Explosion 2 4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78535" y="2874483"/>
            <a:ext cx="776178" cy="776178"/>
            <a:chOff x="8116848" y="1256790"/>
            <a:chExt cx="776178" cy="776178"/>
          </a:xfrm>
        </p:grpSpPr>
        <p:sp>
          <p:nvSpPr>
            <p:cNvPr id="49" name="Explosion 2 48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05724" y="2874483"/>
            <a:ext cx="776178" cy="776178"/>
            <a:chOff x="8116848" y="1256790"/>
            <a:chExt cx="776178" cy="776178"/>
          </a:xfrm>
        </p:grpSpPr>
        <p:sp>
          <p:nvSpPr>
            <p:cNvPr id="52" name="Explosion 2 51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37072" y="1433762"/>
              <a:ext cx="68320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miss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72 2.22222E-6 L -0.25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7037E-6 L -0.44023 3.703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24 3.7037E-6 L -0.61211 3.7037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Hierarchy In Action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CoreHard. </a:t>
            </a:r>
            <a:r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Know Your Hardware: CPU Memory Hierarchy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BF98-9694-442C-96CE-2A8F21D11B2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5545" y="2238375"/>
            <a:ext cx="2207357" cy="2760684"/>
            <a:chOff x="4412215" y="2238375"/>
            <a:chExt cx="2207357" cy="276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215" y="2238375"/>
              <a:ext cx="2207357" cy="22073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91100" y="4168062"/>
              <a:ext cx="146685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Outside Memory</a:t>
              </a:r>
              <a:endParaRPr lang="en-US" sz="24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Left-Right Arrow 12"/>
          <p:cNvSpPr/>
          <p:nvPr/>
        </p:nvSpPr>
        <p:spPr>
          <a:xfrm>
            <a:off x="3145526" y="3042160"/>
            <a:ext cx="6274699" cy="466725"/>
          </a:xfrm>
          <a:prstGeom prst="leftRightArrow">
            <a:avLst/>
          </a:prstGeom>
          <a:solidFill>
            <a:srgbClr val="B2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692210" y="2519687"/>
            <a:ext cx="1951579" cy="2325483"/>
            <a:chOff x="8383046" y="2519687"/>
            <a:chExt cx="1951579" cy="23254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83046" y="2519687"/>
              <a:ext cx="1951579" cy="16524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3046" y="4321950"/>
              <a:ext cx="14668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  <a:endParaRPr lang="en-US" sz="28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8124825" y="2824138"/>
            <a:ext cx="866775" cy="876869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09782" y="2487065"/>
            <a:ext cx="1312330" cy="1551017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0559" y="2055008"/>
            <a:ext cx="2026510" cy="2415131"/>
          </a:xfrm>
          <a:prstGeom prst="roundRect">
            <a:avLst>
              <a:gd name="adj" fmla="val 6667"/>
            </a:avLst>
          </a:prstGeom>
          <a:gradFill>
            <a:gsLst>
              <a:gs pos="0">
                <a:srgbClr val="7F991A"/>
              </a:gs>
              <a:gs pos="50000">
                <a:srgbClr val="B2C222"/>
              </a:gs>
              <a:gs pos="100000">
                <a:srgbClr val="B2C22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897" y="5043965"/>
            <a:ext cx="1705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GB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432" y="4663753"/>
            <a:ext cx="151676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– 30 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74" y="4311613"/>
            <a:ext cx="1907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256 KB – 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2765" y="3863924"/>
            <a:ext cx="87075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 KB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5873" y="1907214"/>
            <a:ext cx="105990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~0.5 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0917" y="1907214"/>
            <a:ext cx="11336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~100 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848" y="2216517"/>
            <a:ext cx="83869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 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865" y="1907215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~10 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00730" y="1469464"/>
            <a:ext cx="98616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~30 ns</a:t>
            </a:r>
          </a:p>
        </p:txBody>
      </p:sp>
      <p:sp>
        <p:nvSpPr>
          <p:cNvPr id="70" name="fetch response 3"/>
          <p:cNvSpPr/>
          <p:nvPr/>
        </p:nvSpPr>
        <p:spPr>
          <a:xfrm>
            <a:off x="2069423" y="3083078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tch response 3"/>
          <p:cNvSpPr/>
          <p:nvPr/>
        </p:nvSpPr>
        <p:spPr>
          <a:xfrm>
            <a:off x="4318053" y="3069347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etch response 3"/>
          <p:cNvSpPr/>
          <p:nvPr/>
        </p:nvSpPr>
        <p:spPr>
          <a:xfrm>
            <a:off x="6595065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etch response 3"/>
          <p:cNvSpPr/>
          <p:nvPr/>
        </p:nvSpPr>
        <p:spPr>
          <a:xfrm>
            <a:off x="8289318" y="3065725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8215422" y="2874483"/>
            <a:ext cx="776178" cy="776178"/>
            <a:chOff x="8116848" y="1256790"/>
            <a:chExt cx="776178" cy="776178"/>
          </a:xfrm>
        </p:grpSpPr>
        <p:sp>
          <p:nvSpPr>
            <p:cNvPr id="78" name="Explosion 2 77"/>
            <p:cNvSpPr/>
            <p:nvPr/>
          </p:nvSpPr>
          <p:spPr>
            <a:xfrm rot="2091426">
              <a:off x="8116848" y="1256790"/>
              <a:ext cx="776178" cy="776178"/>
            </a:xfrm>
            <a:prstGeom prst="irregularSeal2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1686" y="1433762"/>
              <a:ext cx="45397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hit</a:t>
              </a:r>
            </a:p>
          </p:txBody>
        </p:sp>
      </p:grpSp>
      <p:sp>
        <p:nvSpPr>
          <p:cNvPr id="80" name="data request"/>
          <p:cNvSpPr/>
          <p:nvPr/>
        </p:nvSpPr>
        <p:spPr>
          <a:xfrm>
            <a:off x="9745959" y="3101390"/>
            <a:ext cx="348264" cy="3482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etch response 3"/>
          <p:cNvSpPr/>
          <p:nvPr/>
        </p:nvSpPr>
        <p:spPr>
          <a:xfrm>
            <a:off x="8213118" y="2900304"/>
            <a:ext cx="537787" cy="38488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6367" y="5161063"/>
            <a:ext cx="9259266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smtClean="0">
                <a:latin typeface="Roboto" panose="02000000000000000000" pitchFamily="2" charset="0"/>
                <a:ea typeface="Roboto" panose="02000000000000000000" pitchFamily="2" charset="0"/>
              </a:rPr>
              <a:t>Locality principle: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the same data is requested several times in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243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18502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5013 -0.1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03 3.7037E-6 L 0.37174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331 -0.0675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338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4 3.7037E-6 L 0.51133 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664 -0.0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2 3.7037E-6 L 0.64258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6 L -0.11172 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5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1459 C -3.125E-6 0.02107 0.0336 0.0294 0.06094 0.0294 L 0.12188 0.029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80" grpId="0" animBg="1"/>
      <p:bldP spid="80" grpId="1" animBg="1"/>
      <p:bldP spid="80" grpId="5" animBg="1"/>
      <p:bldP spid="82" grpId="0" animBg="1"/>
      <p:bldP spid="82" grpId="1" animBg="1"/>
      <p:bldP spid="82" grpId="2" animBg="1"/>
      <p:bldP spid="8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b="1"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547</Words>
  <Application>Microsoft Office PowerPoint</Application>
  <PresentationFormat>Widescreen</PresentationFormat>
  <Paragraphs>176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Roboto</vt:lpstr>
      <vt:lpstr>Roboto Black</vt:lpstr>
      <vt:lpstr>Office Theme</vt:lpstr>
      <vt:lpstr>Know Your Hardware: CPU Memory Hierarchy</vt:lpstr>
      <vt:lpstr>About me</vt:lpstr>
      <vt:lpstr>How CPU Works?</vt:lpstr>
      <vt:lpstr>How CPU Works?</vt:lpstr>
      <vt:lpstr>Is Outside Memory Fast?</vt:lpstr>
      <vt:lpstr>Is Outside Memory Fast?</vt:lpstr>
      <vt:lpstr>Cache Hierarchy</vt:lpstr>
      <vt:lpstr>Cache Hierarchy In Action</vt:lpstr>
      <vt:lpstr>Cache Hierarchy In Action</vt:lpstr>
      <vt:lpstr>Experiment: Defining Cache Hierarchy</vt:lpstr>
      <vt:lpstr>Divide and Conquer</vt:lpstr>
      <vt:lpstr>Divide and Conquer</vt:lpstr>
      <vt:lpstr>What is inside CPU?</vt:lpstr>
      <vt:lpstr>Many thanks!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Titov, Alexandr</dc:creator>
  <cp:keywords>CTPClassification=CTP_NT</cp:keywords>
  <cp:lastModifiedBy>Titov, Alexandr</cp:lastModifiedBy>
  <cp:revision>186</cp:revision>
  <dcterms:created xsi:type="dcterms:W3CDTF">2018-10-31T13:40:31Z</dcterms:created>
  <dcterms:modified xsi:type="dcterms:W3CDTF">2018-11-02T21:18:52Z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42ab261a-d8bb-4a5c-bd21-27fe15772ac5</vt:lpwstr>
  </property>
  <property fmtid="{D5CDD505-2E9C-101B-9397-08002B2CF9AE}" pid="3" name="CTP_TimeStamp">
    <vt:lpwstr>2018-11-02 21:18:45Z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